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mp4" ContentType="video/mp4"/>
  <Default Extension="emf" ContentType="image/x-emf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9"/>
  </p:notesMasterIdLst>
  <p:sldIdLst>
    <p:sldId id="257" r:id="rId2"/>
    <p:sldId id="295" r:id="rId3"/>
    <p:sldId id="344" r:id="rId4"/>
    <p:sldId id="331" r:id="rId5"/>
    <p:sldId id="345" r:id="rId6"/>
    <p:sldId id="346" r:id="rId7"/>
    <p:sldId id="347" r:id="rId8"/>
    <p:sldId id="348" r:id="rId9"/>
    <p:sldId id="259" r:id="rId10"/>
    <p:sldId id="307" r:id="rId11"/>
    <p:sldId id="308" r:id="rId12"/>
    <p:sldId id="261" r:id="rId13"/>
    <p:sldId id="350" r:id="rId14"/>
    <p:sldId id="349" r:id="rId15"/>
    <p:sldId id="262" r:id="rId16"/>
    <p:sldId id="263" r:id="rId17"/>
    <p:sldId id="266" r:id="rId18"/>
    <p:sldId id="299" r:id="rId19"/>
    <p:sldId id="354" r:id="rId20"/>
    <p:sldId id="270" r:id="rId21"/>
    <p:sldId id="351" r:id="rId22"/>
    <p:sldId id="352" r:id="rId23"/>
    <p:sldId id="353" r:id="rId24"/>
    <p:sldId id="271" r:id="rId25"/>
    <p:sldId id="355" r:id="rId26"/>
    <p:sldId id="273" r:id="rId27"/>
    <p:sldId id="275" r:id="rId28"/>
    <p:sldId id="276" r:id="rId29"/>
    <p:sldId id="342" r:id="rId30"/>
    <p:sldId id="314" r:id="rId31"/>
    <p:sldId id="279" r:id="rId32"/>
    <p:sldId id="373" r:id="rId33"/>
    <p:sldId id="358" r:id="rId34"/>
    <p:sldId id="359" r:id="rId35"/>
    <p:sldId id="361" r:id="rId36"/>
    <p:sldId id="360" r:id="rId37"/>
    <p:sldId id="362" r:id="rId38"/>
    <p:sldId id="363" r:id="rId39"/>
    <p:sldId id="364" r:id="rId40"/>
    <p:sldId id="365" r:id="rId41"/>
    <p:sldId id="366" r:id="rId42"/>
    <p:sldId id="367" r:id="rId43"/>
    <p:sldId id="368" r:id="rId44"/>
    <p:sldId id="369" r:id="rId45"/>
    <p:sldId id="370" r:id="rId46"/>
    <p:sldId id="371" r:id="rId47"/>
    <p:sldId id="372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6777F86-1AD3-E745-8504-58BCD5495FDB}">
          <p14:sldIdLst>
            <p14:sldId id="257"/>
            <p14:sldId id="295"/>
            <p14:sldId id="344"/>
            <p14:sldId id="331"/>
            <p14:sldId id="345"/>
            <p14:sldId id="346"/>
            <p14:sldId id="347"/>
            <p14:sldId id="348"/>
            <p14:sldId id="259"/>
            <p14:sldId id="307"/>
            <p14:sldId id="308"/>
            <p14:sldId id="261"/>
            <p14:sldId id="350"/>
            <p14:sldId id="349"/>
            <p14:sldId id="262"/>
            <p14:sldId id="263"/>
            <p14:sldId id="266"/>
            <p14:sldId id="299"/>
            <p14:sldId id="354"/>
            <p14:sldId id="270"/>
            <p14:sldId id="351"/>
            <p14:sldId id="352"/>
            <p14:sldId id="353"/>
            <p14:sldId id="271"/>
            <p14:sldId id="355"/>
            <p14:sldId id="273"/>
            <p14:sldId id="275"/>
            <p14:sldId id="276"/>
            <p14:sldId id="342"/>
            <p14:sldId id="314"/>
            <p14:sldId id="279"/>
            <p14:sldId id="373"/>
            <p14:sldId id="358"/>
            <p14:sldId id="359"/>
            <p14:sldId id="361"/>
            <p14:sldId id="360"/>
            <p14:sldId id="362"/>
            <p14:sldId id="363"/>
            <p14:sldId id="364"/>
            <p14:sldId id="365"/>
            <p14:sldId id="366"/>
            <p14:sldId id="367"/>
            <p14:sldId id="368"/>
            <p14:sldId id="369"/>
            <p14:sldId id="370"/>
            <p14:sldId id="371"/>
            <p14:sldId id="37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E79"/>
    <a:srgbClr val="BDBEBD"/>
    <a:srgbClr val="00EC6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279"/>
    <p:restoredTop sz="93869"/>
  </p:normalViewPr>
  <p:slideViewPr>
    <p:cSldViewPr snapToGrid="0" snapToObjects="1">
      <p:cViewPr>
        <p:scale>
          <a:sx n="90" d="100"/>
          <a:sy n="90" d="100"/>
        </p:scale>
        <p:origin x="1600" y="114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presProps" Target="presProps.xml"/><Relationship Id="rId51" Type="http://schemas.openxmlformats.org/officeDocument/2006/relationships/viewProps" Target="viewProps.xml"/><Relationship Id="rId52" Type="http://schemas.openxmlformats.org/officeDocument/2006/relationships/theme" Target="theme/theme1.xml"/><Relationship Id="rId53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B8A9A7-2F8A-8542-A5B3-1DCBE9DCB46D}" type="datetimeFigureOut">
              <a:rPr lang="en-US" smtClean="0"/>
              <a:t>1/22/18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21345F-47DA-8D41-A25D-7C1673F272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86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056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1281435-C3BB-4124-8E91-FEFD045DB9DA}" type="slidenum">
              <a:rPr lang="en-US"/>
              <a:pPr/>
              <a:t>20</a:t>
            </a:fld>
            <a:endParaRPr lang="en-US"/>
          </a:p>
        </p:txBody>
      </p:sp>
      <p:sp>
        <p:nvSpPr>
          <p:cNvPr id="901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8907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1281435-C3BB-4124-8E91-FEFD045DB9DA}" type="slidenum">
              <a:rPr lang="en-US"/>
              <a:pPr/>
              <a:t>21</a:t>
            </a:fld>
            <a:endParaRPr lang="en-US"/>
          </a:p>
        </p:txBody>
      </p:sp>
      <p:sp>
        <p:nvSpPr>
          <p:cNvPr id="901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895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1281435-C3BB-4124-8E91-FEFD045DB9DA}" type="slidenum">
              <a:rPr lang="en-US"/>
              <a:pPr/>
              <a:t>22</a:t>
            </a:fld>
            <a:endParaRPr lang="en-US"/>
          </a:p>
        </p:txBody>
      </p:sp>
      <p:sp>
        <p:nvSpPr>
          <p:cNvPr id="901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3299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1281435-C3BB-4124-8E91-FEFD045DB9DA}" type="slidenum">
              <a:rPr lang="en-US"/>
              <a:pPr/>
              <a:t>23</a:t>
            </a:fld>
            <a:endParaRPr lang="en-US"/>
          </a:p>
        </p:txBody>
      </p:sp>
      <p:sp>
        <p:nvSpPr>
          <p:cNvPr id="901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4034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1281435-C3BB-4124-8E91-FEFD045DB9DA}" type="slidenum">
              <a:rPr lang="en-US"/>
              <a:pPr/>
              <a:t>25</a:t>
            </a:fld>
            <a:endParaRPr lang="en-US"/>
          </a:p>
        </p:txBody>
      </p:sp>
      <p:sp>
        <p:nvSpPr>
          <p:cNvPr id="901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5087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8760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21345F-47DA-8D41-A25D-7C1673F2722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5736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21345F-47DA-8D41-A25D-7C1673F2722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90582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21345F-47DA-8D41-A25D-7C1673F2722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1646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9675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18233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62204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01671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41104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3455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87385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79492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14316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2539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26823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0536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75653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84557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88820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68792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32280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87996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0643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589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717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4858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7074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1918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6363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75508-BB0A-464D-ADEF-3A0075ABE227}" type="datetime1">
              <a:rPr lang="en-US" smtClean="0"/>
              <a:t>1/22/18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915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159A3-DF54-4C46-A244-9A1C3258A5D5}" type="datetime1">
              <a:rPr lang="en-US" smtClean="0"/>
              <a:t>1/22/18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5133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E23A13-4A4C-C245-A282-B82029FF14A9}" type="datetime1">
              <a:rPr lang="en-US" smtClean="0"/>
              <a:t>1/22/18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7167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DBABF-E9B9-0B48-88BB-0E26979FE3C3}" type="datetime1">
              <a:rPr lang="en-US" smtClean="0"/>
              <a:t>1/22/18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6684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FF0DC-4CC6-E74B-ADE9-A3A724E54A70}" type="datetime1">
              <a:rPr lang="en-US" smtClean="0"/>
              <a:t>1/22/18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5297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CA4E7-51A4-4043-B144-32E78EB53B2F}" type="datetime1">
              <a:rPr lang="en-US" smtClean="0"/>
              <a:t>1/22/18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8509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253EF-D8E3-0440-8139-36EEB92428E3}" type="datetime1">
              <a:rPr lang="en-US" smtClean="0"/>
              <a:t>1/22/18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3368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A77A2-9965-7C42-98E1-8D5C145B4EDB}" type="datetime1">
              <a:rPr lang="en-US" smtClean="0"/>
              <a:t>1/22/18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6161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07D39-643B-3A4B-8B1B-C9B22069A6E3}" type="datetime1">
              <a:rPr lang="en-US" smtClean="0"/>
              <a:t>1/22/18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750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91225-698E-4144-BE2D-C0FAD87E1DE5}" type="datetime1">
              <a:rPr lang="en-US" smtClean="0"/>
              <a:t>1/22/18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0412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2CE43-A1E8-1340-A845-87D6176A44FB}" type="datetime1">
              <a:rPr lang="en-US" smtClean="0"/>
              <a:t>1/22/18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9366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E80DAD-0F0E-1C48-9551-E0290ADDD356}" type="datetime1">
              <a:rPr lang="en-US" smtClean="0"/>
              <a:t>1/22/18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603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hyperlink" Target="mailto:thodrek@cs.wisc.edu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piazza.com/wisc/spring2018/cs839" TargetMode="External"/><Relationship Id="rId4" Type="http://schemas.openxmlformats.org/officeDocument/2006/relationships/hyperlink" Target="mailto:thodrek@cs.wisc.edu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thodrek.github.io/cs564-fall17/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drive.google.com/drive/folders/1soJMN9FuuLOcC9diYtdSvfZZ9aZA4qBz?usp=sharing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tiff"/><Relationship Id="rId3" Type="http://schemas.openxmlformats.org/officeDocument/2006/relationships/image" Target="../media/image3.tif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9.xml"/><Relationship Id="rId5" Type="http://schemas.openxmlformats.org/officeDocument/2006/relationships/image" Target="../media/image12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3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6.tif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4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4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5.tif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4" Type="http://schemas.openxmlformats.org/officeDocument/2006/relationships/image" Target="../media/image17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6.tif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8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6.tif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9.tif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0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1.em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tiff"/><Relationship Id="rId3" Type="http://schemas.openxmlformats.org/officeDocument/2006/relationships/image" Target="../media/image5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tiff"/><Relationship Id="rId3" Type="http://schemas.openxmlformats.org/officeDocument/2006/relationships/image" Target="../media/image6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CS839: </a:t>
            </a:r>
            <a:br>
              <a:rPr lang="en-US" dirty="0" smtClean="0"/>
            </a:br>
            <a:r>
              <a:rPr lang="en-US" b="1" dirty="0" smtClean="0"/>
              <a:t>Data Management for </a:t>
            </a:r>
            <a:br>
              <a:rPr lang="en-US" b="1" dirty="0" smtClean="0"/>
            </a:br>
            <a:r>
              <a:rPr lang="en-US" b="1" dirty="0" smtClean="0"/>
              <a:t>Machine Learning Applications</a:t>
            </a:r>
            <a:endParaRPr lang="en-US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Lecture 1: Course Overview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1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1. </a:t>
            </a:r>
            <a:r>
              <a:rPr lang="en-US" dirty="0"/>
              <a:t>Introduction, admin &amp; </a:t>
            </a:r>
            <a:r>
              <a:rPr lang="en-US" dirty="0" smtClean="0"/>
              <a:t>setup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10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3961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you will learn about in this section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175783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Motivation for </a:t>
            </a:r>
            <a:r>
              <a:rPr lang="en-US" dirty="0" smtClean="0">
                <a:latin typeface="+mj-lt"/>
              </a:rPr>
              <a:t>DB </a:t>
            </a:r>
            <a:r>
              <a:rPr lang="en-US" smtClean="0">
                <a:latin typeface="+mj-lt"/>
              </a:rPr>
              <a:t>plus ML</a:t>
            </a:r>
          </a:p>
          <a:p>
            <a:pPr marL="514350" indent="-514350">
              <a:buAutoNum type="arabicPeriod"/>
            </a:pPr>
            <a:endParaRPr lang="en-US" dirty="0" smtClean="0">
              <a:latin typeface="+mj-lt"/>
            </a:endParaRPr>
          </a:p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Administrative structure</a:t>
            </a:r>
          </a:p>
          <a:p>
            <a:pPr marL="514350" indent="-514350">
              <a:buAutoNum type="arabicPeriod"/>
            </a:pPr>
            <a:endParaRPr lang="en-US" dirty="0" smtClean="0">
              <a:latin typeface="+mj-lt"/>
            </a:endParaRPr>
          </a:p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Course logistics</a:t>
            </a:r>
          </a:p>
          <a:p>
            <a:pPr marL="514350" indent="-514350">
              <a:buAutoNum type="arabicPeriod"/>
            </a:pPr>
            <a:endParaRPr lang="en-US" dirty="0" smtClean="0">
              <a:latin typeface="+mj-lt"/>
            </a:endParaRPr>
          </a:p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Overview of lecture </a:t>
            </a:r>
            <a:r>
              <a:rPr lang="en-US" dirty="0">
                <a:latin typeface="+mj-lt"/>
              </a:rPr>
              <a:t>c</a:t>
            </a:r>
            <a:r>
              <a:rPr lang="en-US" dirty="0" smtClean="0">
                <a:latin typeface="+mj-lt"/>
              </a:rPr>
              <a:t>overage</a:t>
            </a:r>
          </a:p>
          <a:p>
            <a:pPr marL="514350" indent="-514350">
              <a:buAutoNum type="arabicPeriod"/>
            </a:pPr>
            <a:endParaRPr lang="en-US" dirty="0">
              <a:latin typeface="+mj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11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88321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70485"/>
            <a:ext cx="10515600" cy="1325563"/>
          </a:xfrm>
        </p:spPr>
        <p:txBody>
          <a:bodyPr/>
          <a:lstStyle/>
          <a:p>
            <a:r>
              <a:rPr lang="en-US" dirty="0" smtClean="0"/>
              <a:t>Why </a:t>
            </a:r>
            <a:r>
              <a:rPr lang="en-US" dirty="0" smtClean="0"/>
              <a:t>data management and ML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b="1" dirty="0" smtClean="0"/>
          </a:p>
          <a:p>
            <a:endParaRPr lang="en-US" b="1" dirty="0"/>
          </a:p>
          <a:p>
            <a:endParaRPr lang="en-US" b="1" dirty="0" smtClean="0"/>
          </a:p>
          <a:p>
            <a:endParaRPr lang="en-US" b="1" dirty="0"/>
          </a:p>
          <a:p>
            <a:r>
              <a:rPr lang="en-US" b="1" dirty="0" smtClean="0"/>
              <a:t>Mercenary</a:t>
            </a:r>
            <a:r>
              <a:rPr lang="en-US" dirty="0" smtClean="0"/>
              <a:t>-</a:t>
            </a:r>
            <a:r>
              <a:rPr lang="en-US" b="1" dirty="0" smtClean="0"/>
              <a:t>make </a:t>
            </a:r>
            <a:r>
              <a:rPr lang="en-US" b="1" dirty="0" smtClean="0"/>
              <a:t>more $$$: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8001000" y="4953000"/>
            <a:ext cx="266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2"/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12</a:t>
            </a:fld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6" name="Rectangle 1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88780" y="-22510"/>
              <a:ext cx="19736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  &gt;  Introduction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8321" y="1276696"/>
            <a:ext cx="6258560" cy="544477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70485"/>
            <a:ext cx="10515600" cy="1325563"/>
          </a:xfrm>
        </p:spPr>
        <p:txBody>
          <a:bodyPr/>
          <a:lstStyle/>
          <a:p>
            <a:r>
              <a:rPr lang="en-US" dirty="0" smtClean="0"/>
              <a:t>Why </a:t>
            </a:r>
            <a:r>
              <a:rPr lang="en-US" dirty="0" smtClean="0"/>
              <a:t>data management and ML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b="1" dirty="0" smtClean="0"/>
          </a:p>
          <a:p>
            <a:endParaRPr lang="en-US" b="1" dirty="0" smtClean="0"/>
          </a:p>
          <a:p>
            <a:endParaRPr lang="en-US" b="1" dirty="0" smtClean="0"/>
          </a:p>
          <a:p>
            <a:r>
              <a:rPr lang="en-US" b="1" dirty="0" smtClean="0"/>
              <a:t>Boast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8001000" y="4953000"/>
            <a:ext cx="266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2"/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13</a:t>
            </a:fld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6" name="Rectangle 1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88780" y="-22510"/>
              <a:ext cx="19736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  &gt;  Introduction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8090" y="1376363"/>
            <a:ext cx="8089900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368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3510280" cy="4351338"/>
          </a:xfrm>
        </p:spPr>
        <p:txBody>
          <a:bodyPr>
            <a:normAutofit/>
          </a:bodyPr>
          <a:lstStyle/>
          <a:p>
            <a:endParaRPr lang="en-US" dirty="0" smtClean="0"/>
          </a:p>
          <a:p>
            <a:r>
              <a:rPr lang="en-US" b="1" dirty="0" smtClean="0"/>
              <a:t>Intellectual</a:t>
            </a:r>
            <a:r>
              <a:rPr lang="en-US" dirty="0" smtClean="0"/>
              <a:t>: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ombine ideas from CS, statistics, optimization, etc.</a:t>
            </a:r>
          </a:p>
          <a:p>
            <a:pPr lvl="1"/>
            <a:r>
              <a:rPr lang="en-US" dirty="0" smtClean="0"/>
              <a:t>The coolest new thing!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8001000" y="4953000"/>
            <a:ext cx="266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2"/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14</a:t>
            </a:fld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6" name="Rectangle 1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88780" y="-22510"/>
              <a:ext cx="19736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  &gt;  Introduction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4556734" y="1446335"/>
            <a:ext cx="7346976" cy="4629345"/>
            <a:chOff x="1904974" y="2228655"/>
            <a:chExt cx="7346976" cy="4629345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04974" y="2228655"/>
              <a:ext cx="7346976" cy="4629345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63900" y="2929930"/>
              <a:ext cx="4234180" cy="892571"/>
            </a:xfrm>
            <a:prstGeom prst="rect">
              <a:avLst/>
            </a:prstGeom>
          </p:spPr>
        </p:pic>
      </p:grp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70485"/>
            <a:ext cx="10515600" cy="1325563"/>
          </a:xfrm>
        </p:spPr>
        <p:txBody>
          <a:bodyPr/>
          <a:lstStyle/>
          <a:p>
            <a:r>
              <a:rPr lang="en-US" dirty="0" smtClean="0"/>
              <a:t>Why </a:t>
            </a:r>
            <a:r>
              <a:rPr lang="en-US" dirty="0" smtClean="0"/>
              <a:t>data management and ML</a:t>
            </a:r>
            <a:r>
              <a:rPr lang="en-US" dirty="0" smtClean="0"/>
              <a:t>?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59050" y="1631950"/>
            <a:ext cx="7073900" cy="35941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746168" y="5369184"/>
            <a:ext cx="8892622" cy="132343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latin typeface="+mj-lt"/>
              </a:rPr>
              <a:t>7 out of </a:t>
            </a:r>
            <a:r>
              <a:rPr lang="en-US" sz="4000" smtClean="0">
                <a:latin typeface="+mj-lt"/>
              </a:rPr>
              <a:t>11 are </a:t>
            </a:r>
            <a:r>
              <a:rPr lang="en-US" sz="4000" dirty="0" smtClean="0">
                <a:latin typeface="+mj-lt"/>
              </a:rPr>
              <a:t>related to </a:t>
            </a:r>
            <a:r>
              <a:rPr lang="en-US" sz="4000" smtClean="0">
                <a:latin typeface="+mj-lt"/>
              </a:rPr>
              <a:t>data management</a:t>
            </a:r>
            <a:endParaRPr lang="en-US" sz="4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20676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this course is (and is not)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Discuss </a:t>
            </a:r>
            <a:r>
              <a:rPr lang="en-US" b="1" dirty="0" smtClean="0"/>
              <a:t>data management challenges </a:t>
            </a:r>
            <a:r>
              <a:rPr lang="en-US" dirty="0" smtClean="0"/>
              <a:t>at different stages of ML pipelines</a:t>
            </a:r>
            <a:endParaRPr lang="en-US" b="1" dirty="0" smtClean="0"/>
          </a:p>
          <a:p>
            <a:pPr lvl="1"/>
            <a:r>
              <a:rPr lang="en-US" dirty="0" smtClean="0"/>
              <a:t>How to </a:t>
            </a:r>
            <a:r>
              <a:rPr lang="en-US" dirty="0" smtClean="0"/>
              <a:t>find and manage multi-modal data to be consumed by ML pipelines.</a:t>
            </a:r>
            <a:endParaRPr lang="en-US" dirty="0" smtClean="0"/>
          </a:p>
          <a:p>
            <a:pPr lvl="1"/>
            <a:r>
              <a:rPr lang="en-US" dirty="0" smtClean="0"/>
              <a:t>How to prepare, enrich, and clean the data!</a:t>
            </a:r>
          </a:p>
          <a:p>
            <a:pPr lvl="1"/>
            <a:r>
              <a:rPr lang="en-US" dirty="0" smtClean="0"/>
              <a:t>How to serve ML models fast!</a:t>
            </a:r>
            <a:endParaRPr lang="en-US" dirty="0" smtClean="0"/>
          </a:p>
          <a:p>
            <a:pPr lvl="1"/>
            <a:r>
              <a:rPr lang="en-US" u="sng" dirty="0" smtClean="0"/>
              <a:t>Not</a:t>
            </a:r>
            <a:r>
              <a:rPr lang="en-US" dirty="0" smtClean="0"/>
              <a:t> </a:t>
            </a:r>
            <a:r>
              <a:rPr lang="en-US" dirty="0" smtClean="0"/>
              <a:t>how to be a </a:t>
            </a:r>
            <a:r>
              <a:rPr lang="en-US" dirty="0" err="1" smtClean="0"/>
              <a:t>Tensorflow</a:t>
            </a:r>
            <a:r>
              <a:rPr lang="en-US" dirty="0" smtClean="0"/>
              <a:t> ninja; not how to go into a Deep (learning) frenzy.</a:t>
            </a:r>
            <a:endParaRPr lang="en-US" dirty="0" smtClean="0"/>
          </a:p>
          <a:p>
            <a:pPr lvl="1"/>
            <a:endParaRPr lang="en-US" dirty="0"/>
          </a:p>
          <a:p>
            <a:r>
              <a:rPr lang="en-US" dirty="0" smtClean="0"/>
              <a:t>We’ll </a:t>
            </a:r>
            <a:r>
              <a:rPr lang="en-US" dirty="0" smtClean="0"/>
              <a:t>cover </a:t>
            </a:r>
            <a:r>
              <a:rPr lang="en-US" b="1" dirty="0" smtClean="0"/>
              <a:t>algorithms and systems for data preparation</a:t>
            </a:r>
            <a:endParaRPr lang="en-US" b="1" dirty="0" smtClean="0"/>
          </a:p>
          <a:p>
            <a:endParaRPr lang="en-US" b="1" dirty="0"/>
          </a:p>
          <a:p>
            <a:r>
              <a:rPr lang="en-US" dirty="0" smtClean="0"/>
              <a:t>And explore </a:t>
            </a:r>
            <a:r>
              <a:rPr lang="en-US" b="1" dirty="0" smtClean="0"/>
              <a:t>how </a:t>
            </a:r>
            <a:r>
              <a:rPr lang="en-US" b="1" dirty="0" smtClean="0"/>
              <a:t>to </a:t>
            </a:r>
            <a:r>
              <a:rPr lang="en-US" b="1" dirty="0" smtClean="0"/>
              <a:t>build DB-inspired ML systems</a:t>
            </a:r>
            <a:endParaRPr lang="en-US" dirty="0"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15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88780" y="-22510"/>
              <a:ext cx="19736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  &gt;  Introduction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 </a:t>
            </a:r>
            <a:r>
              <a:rPr lang="en-US" dirty="0" smtClean="0"/>
              <a:t>am I</a:t>
            </a:r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Instructor (me) Theo Rekatsinas </a:t>
            </a:r>
            <a:endParaRPr lang="en-US" dirty="0"/>
          </a:p>
          <a:p>
            <a:pPr lvl="1"/>
            <a:r>
              <a:rPr lang="en-US" dirty="0" smtClean="0"/>
              <a:t>Faculty in the Computer Sciences and part of the UW-Database Group</a:t>
            </a:r>
          </a:p>
          <a:p>
            <a:pPr lvl="1"/>
            <a:r>
              <a:rPr lang="en-US" b="1" dirty="0" smtClean="0"/>
              <a:t>Research</a:t>
            </a:r>
            <a:r>
              <a:rPr lang="en-US" dirty="0" smtClean="0"/>
              <a:t>: data integration and cleaning, statistical analytics, and machine learning.</a:t>
            </a:r>
          </a:p>
          <a:p>
            <a:pPr lvl="1"/>
            <a:r>
              <a:rPr lang="en-US" dirty="0" err="1" smtClean="0">
                <a:hlinkClick r:id="rId3"/>
              </a:rPr>
              <a:t>thodrek@cs.wisc.edu</a:t>
            </a:r>
            <a:endParaRPr lang="en-US" dirty="0" smtClean="0"/>
          </a:p>
          <a:p>
            <a:pPr lvl="1"/>
            <a:r>
              <a:rPr lang="en-US" dirty="0" smtClean="0"/>
              <a:t>Office hours: </a:t>
            </a:r>
            <a:r>
              <a:rPr lang="en-US" dirty="0" smtClean="0"/>
              <a:t>By appointment </a:t>
            </a:r>
            <a:r>
              <a:rPr lang="en-US" dirty="0" smtClean="0"/>
              <a:t>@</a:t>
            </a:r>
            <a:r>
              <a:rPr lang="en-US" dirty="0" smtClean="0"/>
              <a:t>CS 4361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16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324973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  &gt;  Administrative  &gt;  Course Staff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Communication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>
              <a:sym typeface="Wingdings"/>
            </a:endParaRPr>
          </a:p>
          <a:p>
            <a:r>
              <a:rPr lang="en-US" dirty="0">
                <a:sym typeface="Wingdings"/>
              </a:rPr>
              <a:t>Piazza </a:t>
            </a:r>
            <a:r>
              <a:rPr lang="en-US" dirty="0">
                <a:sym typeface="Wingdings"/>
                <a:hlinkClick r:id="rId3"/>
              </a:rPr>
              <a:t>https://</a:t>
            </a:r>
            <a:r>
              <a:rPr lang="en-US" dirty="0" smtClean="0">
                <a:sym typeface="Wingdings"/>
                <a:hlinkClick r:id="rId3"/>
              </a:rPr>
              <a:t>piazza.com/wisc/spring2018/cs839</a:t>
            </a:r>
            <a:endParaRPr lang="en-US" dirty="0" smtClean="0">
              <a:sym typeface="Wingdings"/>
            </a:endParaRPr>
          </a:p>
          <a:p>
            <a:endParaRPr lang="en-US" dirty="0">
              <a:sym typeface="Wingdings"/>
            </a:endParaRPr>
          </a:p>
          <a:p>
            <a:r>
              <a:rPr lang="en-US" dirty="0" smtClean="0">
                <a:sym typeface="Wingdings"/>
              </a:rPr>
              <a:t>Via email</a:t>
            </a:r>
            <a:r>
              <a:rPr lang="en-US" dirty="0">
                <a:sym typeface="Wingdings"/>
              </a:rPr>
              <a:t>: </a:t>
            </a:r>
            <a:r>
              <a:rPr lang="en-US" dirty="0" smtClean="0">
                <a:sym typeface="Wingdings"/>
                <a:hlinkClick r:id="rId4"/>
              </a:rPr>
              <a:t>thodrek@cs.wisc.edu</a:t>
            </a:r>
            <a:endParaRPr lang="en-US" dirty="0">
              <a:sym typeface="Wingdings"/>
            </a:endParaRPr>
          </a:p>
          <a:p>
            <a:endParaRPr lang="en-US" i="1" dirty="0" smtClean="0">
              <a:sym typeface="Wingdings"/>
            </a:endParaRPr>
          </a:p>
          <a:p>
            <a:r>
              <a:rPr lang="en-US" i="1" dirty="0" smtClean="0">
                <a:sym typeface="Wingdings"/>
              </a:rPr>
              <a:t>By appointment!</a:t>
            </a:r>
          </a:p>
          <a:p>
            <a:endParaRPr lang="en-US" dirty="0" smtClean="0">
              <a:sym typeface="Wingdings"/>
            </a:endParaRP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17</a:t>
            </a:fld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780" y="-22510"/>
              <a:ext cx="22134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  &gt;  Administrative 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8455931" y="3160528"/>
            <a:ext cx="3458416" cy="138499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The goal is </a:t>
            </a:r>
            <a:r>
              <a:rPr lang="en-US" sz="2800" dirty="0" smtClean="0"/>
              <a:t>to be interactive! Both in class and online!</a:t>
            </a:r>
            <a:endParaRPr 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780" y="1981082"/>
            <a:ext cx="11886565" cy="285273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Course Website: 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thodrek.github.io/cs839-spring19/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18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8780" y="-22510"/>
              <a:ext cx="22134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  &gt;  Administrative 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8706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780" y="1981082"/>
            <a:ext cx="11886565" cy="285273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Course </a:t>
            </a:r>
            <a:r>
              <a:rPr lang="en-US" dirty="0" smtClean="0"/>
              <a:t>Google Drive</a:t>
            </a:r>
            <a:r>
              <a:rPr lang="en-US" dirty="0" smtClean="0"/>
              <a:t>: 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hlinkClick r:id="rId2"/>
              </a:rPr>
              <a:t>https://drive.google.com/drive/folders/1soJMN9FuuLOcC9diYtdSvfZZ9aZA4qBz?usp=sharing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19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8780" y="-22510"/>
              <a:ext cx="22134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  &gt;  Administrative 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29059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2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272" y="1241836"/>
            <a:ext cx="11475456" cy="4135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405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C996B-F719-4B60-BB91-679F33C4CCC7}" type="slidenum">
              <a:rPr lang="en-US"/>
              <a:pPr/>
              <a:t>20</a:t>
            </a:fld>
            <a:endParaRPr lang="en-US"/>
          </a:p>
        </p:txBody>
      </p:sp>
      <p:sp>
        <p:nvSpPr>
          <p:cNvPr id="696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Lectures and Readings</a:t>
            </a:r>
            <a:endParaRPr lang="en-US" dirty="0"/>
          </a:p>
        </p:txBody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1825625"/>
            <a:ext cx="5969000" cy="4351338"/>
          </a:xfrm>
        </p:spPr>
        <p:txBody>
          <a:bodyPr>
            <a:normAutofit/>
          </a:bodyPr>
          <a:lstStyle/>
          <a:p>
            <a:r>
              <a:rPr lang="en-US" dirty="0"/>
              <a:t>Lectures split into three </a:t>
            </a:r>
            <a:r>
              <a:rPr lang="en-US" dirty="0" smtClean="0"/>
              <a:t>parts:</a:t>
            </a:r>
            <a:endParaRPr lang="en-US" dirty="0"/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Data exploration and understanding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Data preparation: Extraction, Integration, Cleaning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RBMS and ML </a:t>
            </a:r>
            <a:r>
              <a:rPr lang="en-US" dirty="0" smtClean="0"/>
              <a:t>integration</a:t>
            </a:r>
          </a:p>
          <a:p>
            <a:pPr marL="914400" lvl="1" indent="-457200">
              <a:buFont typeface="+mj-lt"/>
              <a:buAutoNum type="arabicPeriod"/>
            </a:pPr>
            <a:endParaRPr lang="en-US" dirty="0" smtClean="0"/>
          </a:p>
          <a:p>
            <a:r>
              <a:rPr lang="en-US" dirty="0" smtClean="0"/>
              <a:t>Each part covers multiple topics</a:t>
            </a:r>
          </a:p>
          <a:p>
            <a:endParaRPr lang="en-US" dirty="0"/>
          </a:p>
          <a:p>
            <a:r>
              <a:rPr lang="en-US" dirty="0" smtClean="0"/>
              <a:t>Topics follow ML workload</a:t>
            </a:r>
            <a:endParaRPr lang="en-US" dirty="0"/>
          </a:p>
          <a:p>
            <a:endParaRPr lang="en-US" dirty="0" smtClean="0"/>
          </a:p>
        </p:txBody>
      </p:sp>
      <p:grpSp>
        <p:nvGrpSpPr>
          <p:cNvPr id="10" name="Group 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780" y="-22510"/>
              <a:ext cx="16973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  &gt;  Logistics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4088" y="1497228"/>
            <a:ext cx="5947984" cy="500813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C996B-F719-4B60-BB91-679F33C4CCC7}" type="slidenum">
              <a:rPr lang="en-US"/>
              <a:pPr/>
              <a:t>21</a:t>
            </a:fld>
            <a:endParaRPr lang="en-US"/>
          </a:p>
        </p:txBody>
      </p:sp>
      <p:sp>
        <p:nvSpPr>
          <p:cNvPr id="696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Lectures and Readings</a:t>
            </a:r>
            <a:endParaRPr lang="en-US" dirty="0"/>
          </a:p>
        </p:txBody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1825625"/>
            <a:ext cx="11120120" cy="4351338"/>
          </a:xfrm>
        </p:spPr>
        <p:txBody>
          <a:bodyPr>
            <a:normAutofit/>
          </a:bodyPr>
          <a:lstStyle/>
          <a:p>
            <a:r>
              <a:rPr lang="en-US" dirty="0" smtClean="0"/>
              <a:t>Each class split in two parts:</a:t>
            </a:r>
          </a:p>
          <a:p>
            <a:pPr lvl="1"/>
            <a:r>
              <a:rPr lang="en-US" b="1" dirty="0" smtClean="0"/>
              <a:t>First half:</a:t>
            </a:r>
            <a:r>
              <a:rPr lang="en-US" dirty="0" smtClean="0"/>
              <a:t> Lecture by me to cover basics</a:t>
            </a:r>
          </a:p>
          <a:p>
            <a:pPr lvl="1"/>
            <a:r>
              <a:rPr lang="en-US" b="1" dirty="0" smtClean="0"/>
              <a:t>Second half:</a:t>
            </a:r>
            <a:r>
              <a:rPr lang="en-US" dirty="0" smtClean="0"/>
              <a:t> Discussion on papers led by you</a:t>
            </a:r>
          </a:p>
          <a:p>
            <a:pPr marL="914400" lvl="1" indent="-457200">
              <a:buFont typeface="+mj-lt"/>
              <a:buAutoNum type="arabicPeriod"/>
            </a:pPr>
            <a:endParaRPr lang="en-US" dirty="0" smtClean="0"/>
          </a:p>
          <a:p>
            <a:r>
              <a:rPr lang="en-US" b="1" dirty="0" smtClean="0"/>
              <a:t>At least two</a:t>
            </a:r>
            <a:r>
              <a:rPr lang="en-US" dirty="0" smtClean="0"/>
              <a:t> mandatory papers to read every week (subject to change)</a:t>
            </a:r>
          </a:p>
          <a:p>
            <a:endParaRPr lang="en-US" dirty="0" smtClean="0"/>
          </a:p>
          <a:p>
            <a:r>
              <a:rPr lang="en-US" dirty="0" smtClean="0"/>
              <a:t>More (optional) papers posted for every topic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How does this work: </a:t>
            </a:r>
            <a:r>
              <a:rPr lang="en-US" b="1" dirty="0" smtClean="0"/>
              <a:t>Questions, Comments, Responses (QCRs)</a:t>
            </a:r>
            <a:endParaRPr lang="en-US" b="1" dirty="0" smtClean="0"/>
          </a:p>
        </p:txBody>
      </p:sp>
      <p:grpSp>
        <p:nvGrpSpPr>
          <p:cNvPr id="10" name="Group 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780" y="-22510"/>
              <a:ext cx="16973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  &gt;  Logistics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26507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C996B-F719-4B60-BB91-679F33C4CCC7}" type="slidenum">
              <a:rPr lang="en-US"/>
              <a:pPr/>
              <a:t>22</a:t>
            </a:fld>
            <a:endParaRPr lang="en-US"/>
          </a:p>
        </p:txBody>
      </p:sp>
      <p:sp>
        <p:nvSpPr>
          <p:cNvPr id="696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Questions, Comments, Responses</a:t>
            </a:r>
            <a:endParaRPr lang="en-US" dirty="0"/>
          </a:p>
        </p:txBody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1825625"/>
            <a:ext cx="11120120" cy="4351338"/>
          </a:xfrm>
        </p:spPr>
        <p:txBody>
          <a:bodyPr>
            <a:normAutofit/>
          </a:bodyPr>
          <a:lstStyle/>
          <a:p>
            <a:r>
              <a:rPr lang="en-US" dirty="0" smtClean="0"/>
              <a:t>For </a:t>
            </a:r>
            <a:r>
              <a:rPr lang="en-US" dirty="0"/>
              <a:t>e</a:t>
            </a:r>
            <a:r>
              <a:rPr lang="en-US" dirty="0" smtClean="0"/>
              <a:t>very class:</a:t>
            </a:r>
          </a:p>
          <a:p>
            <a:pPr lvl="1"/>
            <a:r>
              <a:rPr lang="en-US" dirty="0" smtClean="0"/>
              <a:t>Each of you </a:t>
            </a:r>
            <a:r>
              <a:rPr lang="en-US" b="1" dirty="0" smtClean="0"/>
              <a:t>(apart from the discussion leaders)</a:t>
            </a:r>
            <a:r>
              <a:rPr lang="en-US" dirty="0" smtClean="0"/>
              <a:t> will post </a:t>
            </a:r>
            <a:r>
              <a:rPr lang="en-US" b="1" dirty="0" smtClean="0"/>
              <a:t>(at least three)</a:t>
            </a:r>
            <a:r>
              <a:rPr lang="en-US" dirty="0" smtClean="0"/>
              <a:t> Questions and Comments for the mandatory papers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The discussion leaders are responsible to summarize and answer/address these Questions and Comments</a:t>
            </a:r>
          </a:p>
          <a:p>
            <a:pPr lvl="2"/>
            <a:r>
              <a:rPr lang="en-US" dirty="0" smtClean="0"/>
              <a:t>This can be either a presentation or a white-board talk by the leaders</a:t>
            </a:r>
          </a:p>
          <a:p>
            <a:pPr lvl="2"/>
            <a:r>
              <a:rPr lang="en-US" dirty="0" smtClean="0"/>
              <a:t>After class the leaders are responsible to submit a written summary of our discussion</a:t>
            </a:r>
          </a:p>
          <a:p>
            <a:pPr lvl="2"/>
            <a:endParaRPr lang="en-US" dirty="0"/>
          </a:p>
          <a:p>
            <a:pPr lvl="1"/>
            <a:r>
              <a:rPr lang="en-US" b="1" dirty="0" smtClean="0"/>
              <a:t>You need to read and understand the papers!</a:t>
            </a:r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780" y="-22510"/>
              <a:ext cx="16973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  &gt;  Logistics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48309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C996B-F719-4B60-BB91-679F33C4CCC7}" type="slidenum">
              <a:rPr lang="en-US"/>
              <a:pPr/>
              <a:t>23</a:t>
            </a:fld>
            <a:endParaRPr lang="en-US"/>
          </a:p>
        </p:txBody>
      </p:sp>
      <p:sp>
        <p:nvSpPr>
          <p:cNvPr id="696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Responsibilities</a:t>
            </a:r>
            <a:endParaRPr lang="en-US" dirty="0"/>
          </a:p>
        </p:txBody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1825625"/>
            <a:ext cx="11120120" cy="4351338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 smtClean="0"/>
              <a:t>You need to form groups of three and sign up to lead discussions </a:t>
            </a:r>
          </a:p>
          <a:p>
            <a:pPr lvl="1"/>
            <a:r>
              <a:rPr lang="en-US" b="1" dirty="0" smtClean="0">
                <a:solidFill>
                  <a:srgbClr val="FF0000"/>
                </a:solidFill>
              </a:rPr>
              <a:t>Deadline is Friday 1/26</a:t>
            </a:r>
            <a:endParaRPr lang="en-US" b="1" dirty="0">
              <a:solidFill>
                <a:srgbClr val="FF0000"/>
              </a:solidFill>
            </a:endParaRPr>
          </a:p>
          <a:p>
            <a:endParaRPr lang="en-US" dirty="0" smtClean="0"/>
          </a:p>
          <a:p>
            <a:r>
              <a:rPr lang="en-US" dirty="0" smtClean="0"/>
              <a:t>Same group for research project (more later) and paper discussions</a:t>
            </a:r>
            <a:endParaRPr lang="en-US" dirty="0" smtClean="0"/>
          </a:p>
          <a:p>
            <a:endParaRPr lang="en-US" dirty="0" smtClean="0"/>
          </a:p>
          <a:p>
            <a:r>
              <a:rPr lang="en-US" b="1" dirty="0" smtClean="0"/>
              <a:t>We will use the class google repo for all QCRs (see Slide 19)</a:t>
            </a:r>
          </a:p>
          <a:p>
            <a:endParaRPr lang="en-US" dirty="0"/>
          </a:p>
          <a:p>
            <a:r>
              <a:rPr lang="en-US" dirty="0" smtClean="0"/>
              <a:t>QCs need to be online a day before the class</a:t>
            </a:r>
          </a:p>
          <a:p>
            <a:endParaRPr lang="en-US" dirty="0"/>
          </a:p>
          <a:p>
            <a:r>
              <a:rPr lang="en-US" dirty="0" smtClean="0"/>
              <a:t>Summary of Responses and discussion by leaders has to go after class</a:t>
            </a:r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780" y="-22510"/>
              <a:ext cx="16973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  &gt;  Logistics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93040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Graded Elements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endParaRPr lang="en-US" dirty="0"/>
          </a:p>
          <a:p>
            <a:r>
              <a:rPr lang="en-US" dirty="0" smtClean="0"/>
              <a:t>Questions and Comments (</a:t>
            </a:r>
            <a:r>
              <a:rPr lang="en-US" dirty="0" smtClean="0"/>
              <a:t>20</a:t>
            </a:r>
            <a:r>
              <a:rPr lang="en-US" dirty="0" smtClean="0"/>
              <a:t>%)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Response and Discussion (20</a:t>
            </a:r>
            <a:r>
              <a:rPr lang="en-US" dirty="0" smtClean="0"/>
              <a:t>%) 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 smtClean="0"/>
              <a:t>Research Project  (60%)</a:t>
            </a:r>
          </a:p>
          <a:p>
            <a:pPr lvl="1"/>
            <a:r>
              <a:rPr lang="en-US" dirty="0" smtClean="0"/>
              <a:t>Project proposal (10%)</a:t>
            </a:r>
          </a:p>
          <a:p>
            <a:pPr lvl="1"/>
            <a:r>
              <a:rPr lang="en-US" dirty="0" smtClean="0"/>
              <a:t>Project intermediate report (10%)</a:t>
            </a:r>
          </a:p>
          <a:p>
            <a:pPr lvl="1"/>
            <a:r>
              <a:rPr lang="en-US" dirty="0" smtClean="0"/>
              <a:t>Project final report (30%)</a:t>
            </a:r>
          </a:p>
          <a:p>
            <a:pPr lvl="1"/>
            <a:r>
              <a:rPr lang="en-US" dirty="0" smtClean="0"/>
              <a:t>Project presentation and poster (10%</a:t>
            </a:r>
            <a:endParaRPr lang="en-US" dirty="0" smtClean="0"/>
          </a:p>
          <a:p>
            <a:endParaRPr lang="en-US" dirty="0"/>
          </a:p>
          <a:p>
            <a:r>
              <a:rPr lang="en-US" b="1" dirty="0" smtClean="0"/>
              <a:t>No exams or other </a:t>
            </a:r>
            <a:r>
              <a:rPr lang="en-US" b="1" dirty="0" err="1" smtClean="0"/>
              <a:t>hw</a:t>
            </a:r>
            <a:endParaRPr lang="en-US" b="1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24</a:t>
            </a:fld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88780" y="-22510"/>
              <a:ext cx="16973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  &gt;  Logistics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15209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C996B-F719-4B60-BB91-679F33C4CCC7}" type="slidenum">
              <a:rPr lang="en-US"/>
              <a:pPr/>
              <a:t>25</a:t>
            </a:fld>
            <a:endParaRPr lang="en-US"/>
          </a:p>
        </p:txBody>
      </p:sp>
      <p:sp>
        <p:nvSpPr>
          <p:cNvPr id="696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Research Project</a:t>
            </a:r>
            <a:endParaRPr lang="en-US" dirty="0"/>
          </a:p>
        </p:txBody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1825625"/>
            <a:ext cx="11120120" cy="4351338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 smtClean="0"/>
              <a:t>What can it be?</a:t>
            </a:r>
          </a:p>
          <a:p>
            <a:pPr lvl="1"/>
            <a:r>
              <a:rPr lang="en-US" dirty="0" smtClean="0"/>
              <a:t>An open problem relevant to your research and the course</a:t>
            </a:r>
          </a:p>
          <a:p>
            <a:pPr lvl="1"/>
            <a:r>
              <a:rPr lang="en-US" dirty="0" smtClean="0"/>
              <a:t>An open problem relevant to the course</a:t>
            </a:r>
          </a:p>
          <a:p>
            <a:pPr lvl="1"/>
            <a:r>
              <a:rPr lang="en-US" dirty="0" smtClean="0"/>
              <a:t>Will post some suggestions later in the semester</a:t>
            </a:r>
          </a:p>
          <a:p>
            <a:endParaRPr lang="en-US" dirty="0" smtClean="0"/>
          </a:p>
          <a:p>
            <a:r>
              <a:rPr lang="en-US" b="1" dirty="0" smtClean="0"/>
              <a:t>Milestones</a:t>
            </a:r>
          </a:p>
          <a:p>
            <a:pPr lvl="1"/>
            <a:r>
              <a:rPr lang="en-US" dirty="0" smtClean="0"/>
              <a:t>Part 1: Proposal (due ~week 2-3); feedback</a:t>
            </a:r>
          </a:p>
          <a:p>
            <a:pPr lvl="1"/>
            <a:r>
              <a:rPr lang="en-US" dirty="0" smtClean="0"/>
              <a:t>Part 2: Intermediate report (due ~week 8-9); feedback</a:t>
            </a:r>
          </a:p>
          <a:p>
            <a:pPr lvl="1"/>
            <a:r>
              <a:rPr lang="en-US" dirty="0" smtClean="0"/>
              <a:t>Part 3: Final presentations 4/26 and 5/1; Poster presentations 5/3</a:t>
            </a:r>
          </a:p>
          <a:p>
            <a:pPr lvl="1"/>
            <a:endParaRPr lang="en-US" dirty="0"/>
          </a:p>
          <a:p>
            <a:r>
              <a:rPr lang="en-US" b="1" dirty="0" smtClean="0"/>
              <a:t>What is a good project?</a:t>
            </a:r>
          </a:p>
          <a:p>
            <a:pPr lvl="1"/>
            <a:r>
              <a:rPr lang="en-US" b="1" dirty="0" smtClean="0"/>
              <a:t>Simple:</a:t>
            </a:r>
            <a:r>
              <a:rPr lang="en-US" dirty="0" smtClean="0"/>
              <a:t> it has to be publication worthy!</a:t>
            </a:r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780" y="-22510"/>
              <a:ext cx="16973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  &gt;  Logistics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30812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expected from you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8801"/>
            <a:ext cx="9372600" cy="4525963"/>
          </a:xfrm>
        </p:spPr>
        <p:txBody>
          <a:bodyPr>
            <a:normAutofit/>
          </a:bodyPr>
          <a:lstStyle/>
          <a:p>
            <a:r>
              <a:rPr lang="en-US" b="1" dirty="0" smtClean="0"/>
              <a:t>Attend lectures</a:t>
            </a:r>
          </a:p>
          <a:p>
            <a:pPr lvl="1"/>
            <a:r>
              <a:rPr lang="en-US" dirty="0" smtClean="0"/>
              <a:t>If you don’t, it’s </a:t>
            </a:r>
            <a:r>
              <a:rPr lang="en-US" u="sng" dirty="0" smtClean="0"/>
              <a:t>at your own peril</a:t>
            </a:r>
            <a:endParaRPr lang="en-US" u="sng" dirty="0" smtClean="0"/>
          </a:p>
          <a:p>
            <a:endParaRPr lang="en-US" dirty="0" smtClean="0"/>
          </a:p>
          <a:p>
            <a:r>
              <a:rPr lang="en-US" b="1" dirty="0" smtClean="0"/>
              <a:t>Be active and think critically</a:t>
            </a:r>
          </a:p>
          <a:p>
            <a:pPr lvl="1"/>
            <a:r>
              <a:rPr lang="en-US" dirty="0" smtClean="0"/>
              <a:t>Ask questions, post </a:t>
            </a:r>
            <a:r>
              <a:rPr lang="en-US" dirty="0" smtClean="0"/>
              <a:t>comments</a:t>
            </a:r>
            <a:endParaRPr lang="en-US" dirty="0" smtClean="0"/>
          </a:p>
          <a:p>
            <a:endParaRPr lang="en-US" dirty="0" smtClean="0"/>
          </a:p>
          <a:p>
            <a:r>
              <a:rPr lang="en-US" b="1" dirty="0" smtClean="0"/>
              <a:t>Do </a:t>
            </a:r>
            <a:r>
              <a:rPr lang="en-US" b="1" dirty="0" smtClean="0"/>
              <a:t>a publication worthy project</a:t>
            </a:r>
            <a:endParaRPr lang="en-US" b="1" dirty="0" smtClean="0"/>
          </a:p>
          <a:p>
            <a:pPr lvl="1"/>
            <a:r>
              <a:rPr lang="en-US" dirty="0" smtClean="0"/>
              <a:t>Start early and </a:t>
            </a:r>
            <a:r>
              <a:rPr lang="en-US" u="sng" dirty="0" smtClean="0"/>
              <a:t>push hard</a:t>
            </a:r>
            <a:endParaRPr lang="en-US" u="sng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26</a:t>
            </a:fld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88780" y="-22510"/>
              <a:ext cx="16973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  &gt;  Logistics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Lectures: 1</a:t>
            </a:r>
            <a:r>
              <a:rPr lang="en-US" baseline="30000" dirty="0" smtClean="0"/>
              <a:t>st</a:t>
            </a:r>
            <a:r>
              <a:rPr lang="en-US" dirty="0" smtClean="0"/>
              <a:t> part </a:t>
            </a:r>
            <a:r>
              <a:rPr lang="mr-IN" dirty="0" smtClean="0"/>
              <a:t>–</a:t>
            </a:r>
            <a:r>
              <a:rPr lang="en-US" dirty="0" smtClean="0"/>
              <a:t> Data exploration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b="1" dirty="0" smtClean="0"/>
              <a:t>What to expect form data: </a:t>
            </a:r>
            <a:r>
              <a:rPr lang="en-US" dirty="0" smtClean="0"/>
              <a:t>Visualizations, data cubes, feature-based analytics</a:t>
            </a:r>
            <a:endParaRPr lang="en-US" i="1" dirty="0" smtClean="0"/>
          </a:p>
          <a:p>
            <a:pPr lvl="1"/>
            <a:r>
              <a:rPr lang="en-US" u="sng" dirty="0" smtClean="0"/>
              <a:t>Lectures </a:t>
            </a:r>
            <a:r>
              <a:rPr lang="en-US" u="sng" dirty="0" smtClean="0"/>
              <a:t>3,4</a:t>
            </a:r>
            <a:endParaRPr lang="en-US" u="sng" dirty="0" smtClean="0"/>
          </a:p>
          <a:p>
            <a:pPr marL="457200" lvl="1" indent="0">
              <a:buNone/>
            </a:pPr>
            <a:endParaRPr lang="en-US" b="1" dirty="0" smtClean="0"/>
          </a:p>
          <a:p>
            <a:pPr marL="514350" indent="-514350">
              <a:buFont typeface="+mj-lt"/>
              <a:buAutoNum type="arabicPeriod"/>
            </a:pPr>
            <a:r>
              <a:rPr lang="en-US" b="1" dirty="0" smtClean="0"/>
              <a:t>Leave no data behind: </a:t>
            </a:r>
            <a:r>
              <a:rPr lang="en-US" dirty="0" smtClean="0"/>
              <a:t>Data search and Data repositories</a:t>
            </a:r>
            <a:endParaRPr lang="en-US" i="1" dirty="0"/>
          </a:p>
          <a:p>
            <a:pPr lvl="1"/>
            <a:r>
              <a:rPr lang="en-US" u="sng" dirty="0" smtClean="0"/>
              <a:t>Lectures </a:t>
            </a:r>
            <a:r>
              <a:rPr lang="en-US" u="sng" dirty="0" smtClean="0"/>
              <a:t>5,6</a:t>
            </a:r>
            <a:endParaRPr lang="en-US" u="sng" dirty="0" smtClean="0"/>
          </a:p>
          <a:p>
            <a:pPr marL="514350" indent="-514350">
              <a:buAutoNum type="arabicPeriod"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27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0" y="-25177"/>
            <a:ext cx="12192000" cy="307777"/>
            <a:chOff x="0" y="-22510"/>
            <a:chExt cx="12192000" cy="307777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88780" y="-22510"/>
              <a:ext cx="16898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  &gt;  Lectures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31734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956906" cy="1325563"/>
          </a:xfrm>
        </p:spPr>
        <p:txBody>
          <a:bodyPr>
            <a:normAutofit/>
          </a:bodyPr>
          <a:lstStyle/>
          <a:p>
            <a:r>
              <a:rPr lang="en-US" dirty="0" smtClean="0"/>
              <a:t>Lectures: 2</a:t>
            </a:r>
            <a:r>
              <a:rPr lang="en-US" baseline="30000" dirty="0" smtClean="0"/>
              <a:t>nd</a:t>
            </a:r>
            <a:r>
              <a:rPr lang="en-US" dirty="0" smtClean="0"/>
              <a:t> part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smtClean="0"/>
              <a:t>Data preparation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603167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b="1" dirty="0"/>
              <a:t>3</a:t>
            </a:r>
            <a:r>
              <a:rPr lang="en-US" b="1" dirty="0" smtClean="0"/>
              <a:t>. </a:t>
            </a:r>
            <a:r>
              <a:rPr lang="en-US" b="1" dirty="0" smtClean="0"/>
              <a:t>Knowledge Base </a:t>
            </a:r>
            <a:r>
              <a:rPr lang="en-US" b="1" dirty="0"/>
              <a:t>C</a:t>
            </a:r>
            <a:r>
              <a:rPr lang="en-US" b="1" dirty="0" smtClean="0"/>
              <a:t>onstruction (KBC)</a:t>
            </a:r>
            <a:endParaRPr lang="en-US" b="1" dirty="0" smtClean="0"/>
          </a:p>
          <a:p>
            <a:pPr lvl="1"/>
            <a:r>
              <a:rPr lang="en-US" u="sng" dirty="0" smtClean="0"/>
              <a:t>Lectures </a:t>
            </a:r>
            <a:r>
              <a:rPr lang="en-US" u="sng" dirty="0" smtClean="0"/>
              <a:t>7, 9</a:t>
            </a:r>
            <a:endParaRPr lang="en-US" u="sng" dirty="0" smtClean="0"/>
          </a:p>
          <a:p>
            <a:pPr lvl="1"/>
            <a:r>
              <a:rPr lang="en-US" dirty="0" smtClean="0"/>
              <a:t>Extraction as a statistical learning problem</a:t>
            </a:r>
            <a:endParaRPr lang="en-US" dirty="0" smtClean="0"/>
          </a:p>
          <a:p>
            <a:pPr lvl="1"/>
            <a:r>
              <a:rPr lang="en-US" dirty="0" smtClean="0"/>
              <a:t>Systems for KBC</a:t>
            </a:r>
            <a:endParaRPr lang="en-US" dirty="0" smtClean="0"/>
          </a:p>
          <a:p>
            <a:pPr lvl="1"/>
            <a:r>
              <a:rPr lang="en-US" dirty="0" smtClean="0"/>
              <a:t>Multimodal data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b="1" dirty="0"/>
              <a:t>4</a:t>
            </a:r>
            <a:r>
              <a:rPr lang="en-US" b="1" dirty="0" smtClean="0"/>
              <a:t>. </a:t>
            </a:r>
            <a:r>
              <a:rPr lang="en-US" b="1" dirty="0" smtClean="0"/>
              <a:t>Data Integration</a:t>
            </a:r>
            <a:endParaRPr lang="en-US" b="1" dirty="0"/>
          </a:p>
          <a:p>
            <a:pPr lvl="1"/>
            <a:r>
              <a:rPr lang="en-US" u="sng" dirty="0" smtClean="0"/>
              <a:t>Lectures </a:t>
            </a:r>
            <a:r>
              <a:rPr lang="en-US" u="sng" dirty="0" smtClean="0"/>
              <a:t>10-12</a:t>
            </a:r>
            <a:endParaRPr lang="en-US" u="sng" dirty="0" smtClean="0"/>
          </a:p>
          <a:p>
            <a:pPr lvl="1"/>
            <a:r>
              <a:rPr lang="en-US" dirty="0" smtClean="0"/>
              <a:t>Entity resolution: When two records refer to the same real-world entity?</a:t>
            </a:r>
            <a:endParaRPr lang="en-US" dirty="0" smtClean="0"/>
          </a:p>
          <a:p>
            <a:pPr lvl="1"/>
            <a:r>
              <a:rPr lang="en-US" dirty="0" smtClean="0"/>
              <a:t>Data fusion: How do we combine information from multiple sources</a:t>
            </a:r>
            <a:endParaRPr lang="en-US" dirty="0" smtClean="0"/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b="1" dirty="0" smtClean="0"/>
              <a:t>5. </a:t>
            </a:r>
            <a:r>
              <a:rPr lang="en-US" b="1" dirty="0" smtClean="0"/>
              <a:t>Data Wrangling and Cleaning; Management of Data under Uncertainty</a:t>
            </a:r>
            <a:endParaRPr lang="en-US" b="1" dirty="0"/>
          </a:p>
          <a:p>
            <a:pPr lvl="1"/>
            <a:r>
              <a:rPr lang="en-US" u="sng" dirty="0"/>
              <a:t>Lectures </a:t>
            </a:r>
            <a:r>
              <a:rPr lang="en-US" u="sng" dirty="0" smtClean="0"/>
              <a:t>13-17</a:t>
            </a:r>
            <a:endParaRPr lang="en-US" u="sng" dirty="0"/>
          </a:p>
          <a:p>
            <a:pPr lvl="1"/>
            <a:r>
              <a:rPr lang="en-US" dirty="0" smtClean="0"/>
              <a:t>How to format semi-structured data?</a:t>
            </a:r>
          </a:p>
          <a:p>
            <a:pPr lvl="1"/>
            <a:r>
              <a:rPr lang="en-US" dirty="0" smtClean="0"/>
              <a:t>How can we validate data: detect and fix errors</a:t>
            </a:r>
          </a:p>
          <a:p>
            <a:pPr lvl="1"/>
            <a:r>
              <a:rPr lang="en-US" dirty="0" smtClean="0"/>
              <a:t>What about probabilistic data?</a:t>
            </a:r>
            <a:endParaRPr lang="en-US" dirty="0" smtClean="0"/>
          </a:p>
          <a:p>
            <a:pPr lvl="1"/>
            <a:endParaRPr lang="en-US" dirty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28</a:t>
            </a:fld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0" y="-25177"/>
            <a:ext cx="12192000" cy="307777"/>
            <a:chOff x="0" y="-22510"/>
            <a:chExt cx="12192000" cy="30777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780" y="-22510"/>
              <a:ext cx="16898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  &gt;  Lectures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96092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956906" cy="1325563"/>
          </a:xfrm>
        </p:spPr>
        <p:txBody>
          <a:bodyPr>
            <a:normAutofit/>
          </a:bodyPr>
          <a:lstStyle/>
          <a:p>
            <a:r>
              <a:rPr lang="en-US" dirty="0" smtClean="0"/>
              <a:t>Lectures: 3</a:t>
            </a:r>
            <a:r>
              <a:rPr lang="en-US" baseline="30000" dirty="0" smtClean="0"/>
              <a:t>rd</a:t>
            </a:r>
            <a:r>
              <a:rPr lang="en-US" dirty="0" smtClean="0"/>
              <a:t> part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smtClean="0"/>
              <a:t>RDBMS and ML Integration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603167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b="1" dirty="0" smtClean="0"/>
              <a:t>6. </a:t>
            </a:r>
            <a:r>
              <a:rPr lang="en-US" b="1" dirty="0" smtClean="0"/>
              <a:t>ML and Data Systems</a:t>
            </a:r>
            <a:endParaRPr lang="en-US" b="1" dirty="0" smtClean="0"/>
          </a:p>
          <a:p>
            <a:pPr lvl="1"/>
            <a:r>
              <a:rPr lang="en-US" u="sng" dirty="0" smtClean="0"/>
              <a:t>Lectures </a:t>
            </a:r>
            <a:r>
              <a:rPr lang="en-US" u="sng" dirty="0" smtClean="0"/>
              <a:t>19</a:t>
            </a:r>
            <a:r>
              <a:rPr lang="en-US" u="sng" dirty="0" smtClean="0"/>
              <a:t>-21</a:t>
            </a:r>
            <a:endParaRPr lang="en-US" u="sng" dirty="0" smtClean="0"/>
          </a:p>
          <a:p>
            <a:pPr lvl="1"/>
            <a:r>
              <a:rPr lang="en-US" dirty="0" smtClean="0"/>
              <a:t>Relational vs Linear Algebra: It’s about semi-rings</a:t>
            </a:r>
            <a:endParaRPr lang="en-US" dirty="0" smtClean="0"/>
          </a:p>
          <a:p>
            <a:pPr lvl="1"/>
            <a:r>
              <a:rPr lang="en-US" dirty="0" smtClean="0"/>
              <a:t>SQL and UDFs, Scalable Inference Engines</a:t>
            </a:r>
            <a:endParaRPr lang="en-US" dirty="0" smtClean="0"/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b="1" dirty="0" smtClean="0"/>
              <a:t>7. </a:t>
            </a:r>
            <a:r>
              <a:rPr lang="en-US" b="1" dirty="0" smtClean="0"/>
              <a:t>DB-Inspired ML Systems:</a:t>
            </a:r>
            <a:endParaRPr lang="en-US" b="1" dirty="0"/>
          </a:p>
          <a:p>
            <a:pPr lvl="1"/>
            <a:r>
              <a:rPr lang="en-US" u="sng" dirty="0" smtClean="0"/>
              <a:t>Lectures 22,23</a:t>
            </a:r>
            <a:endParaRPr lang="en-US" u="sng" dirty="0" smtClean="0"/>
          </a:p>
          <a:p>
            <a:pPr lvl="1"/>
            <a:r>
              <a:rPr lang="en-US" dirty="0" smtClean="0"/>
              <a:t>Execution plans and Rewrites</a:t>
            </a:r>
            <a:endParaRPr lang="en-US" dirty="0" smtClean="0"/>
          </a:p>
          <a:p>
            <a:pPr lvl="1"/>
            <a:r>
              <a:rPr lang="en-US" dirty="0" smtClean="0"/>
              <a:t>Compression and Indexing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b="1" dirty="0"/>
              <a:t>8</a:t>
            </a:r>
            <a:r>
              <a:rPr lang="en-US" b="1" dirty="0" smtClean="0"/>
              <a:t>. ML serving:</a:t>
            </a:r>
            <a:endParaRPr lang="en-US" b="1" dirty="0"/>
          </a:p>
          <a:p>
            <a:pPr lvl="1"/>
            <a:r>
              <a:rPr lang="en-US" u="sng" dirty="0"/>
              <a:t>Lectures </a:t>
            </a:r>
            <a:r>
              <a:rPr lang="en-US" u="sng" dirty="0" smtClean="0"/>
              <a:t>24,25</a:t>
            </a:r>
            <a:endParaRPr lang="en-US" u="sng" dirty="0"/>
          </a:p>
          <a:p>
            <a:pPr lvl="1"/>
            <a:r>
              <a:rPr lang="en-US" dirty="0" smtClean="0"/>
              <a:t>Feature engineering</a:t>
            </a:r>
            <a:endParaRPr lang="en-US" dirty="0"/>
          </a:p>
          <a:p>
            <a:pPr lvl="1"/>
            <a:r>
              <a:rPr lang="en-US" dirty="0" smtClean="0"/>
              <a:t>Model hubs: the repositories of tomorrow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29</a:t>
            </a:fld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0" y="-25177"/>
            <a:ext cx="12192000" cy="307777"/>
            <a:chOff x="0" y="-22510"/>
            <a:chExt cx="12192000" cy="30777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780" y="-22510"/>
              <a:ext cx="16898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  &gt;  Lectures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49248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3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1" y="279524"/>
            <a:ext cx="7630510" cy="5722883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1968418" y="1137292"/>
            <a:ext cx="10956850" cy="5573001"/>
            <a:chOff x="1968418" y="1137292"/>
            <a:chExt cx="10956850" cy="5573001"/>
          </a:xfrm>
        </p:grpSpPr>
        <p:sp>
          <p:nvSpPr>
            <p:cNvPr id="10" name="TextBox 9"/>
            <p:cNvSpPr txBox="1"/>
            <p:nvPr/>
          </p:nvSpPr>
          <p:spPr>
            <a:xfrm>
              <a:off x="1968418" y="6002407"/>
              <a:ext cx="7587048" cy="70788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effectLst>
              <a:outerShdw blurRad="50800" dist="127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 smtClean="0">
                  <a:latin typeface="+mj-lt"/>
                </a:rPr>
                <a:t>Your AIs are </a:t>
              </a:r>
              <a:r>
                <a:rPr lang="en-US" sz="4000" b="1" dirty="0" smtClean="0">
                  <a:latin typeface="+mj-lt"/>
                </a:rPr>
                <a:t>data hungry</a:t>
              </a:r>
              <a:r>
                <a:rPr lang="en-US" sz="4000" dirty="0">
                  <a:latin typeface="+mj-lt"/>
                </a:rPr>
                <a:t>!</a:t>
              </a:r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85664" y="1137292"/>
              <a:ext cx="6739604" cy="520787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02362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</a:t>
            </a:r>
            <a:r>
              <a:rPr lang="en-US" dirty="0" smtClean="0"/>
              <a:t>Data management challenges in ML pipelines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30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2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24030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smtClean="0"/>
              <a:t>Machine Learning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31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2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pic>
        <p:nvPicPr>
          <p:cNvPr id="15" name="XlEjU0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36700" y="1408112"/>
            <a:ext cx="9118600" cy="5130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Behind the scenes: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32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2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5100" y="1262864"/>
            <a:ext cx="5905500" cy="5087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99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Behind the scenes: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33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2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2008" y="1530780"/>
            <a:ext cx="5947984" cy="5008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31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Behind the scenes (simpler):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34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2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65110"/>
            <a:ext cx="12192000" cy="1764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052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Where does data management show up?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35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2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887095" y="3694795"/>
            <a:ext cx="10466705" cy="2751056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Having the right data is crucial for quality</a:t>
            </a:r>
          </a:p>
          <a:p>
            <a:pPr lvl="1"/>
            <a:r>
              <a:rPr lang="en-US" dirty="0" smtClean="0"/>
              <a:t>Labels and features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Prepare the data for an ML pipeline: takes time (60% of time spent here)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We need data validation since errors cause problems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 smtClean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65110"/>
            <a:ext cx="12192000" cy="1764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416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Starting point: Data and a question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36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2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125" y="3657600"/>
            <a:ext cx="1652587" cy="1652587"/>
          </a:xfrm>
          <a:prstGeom prst="rect">
            <a:avLst/>
          </a:prstGeom>
        </p:spPr>
      </p:pic>
      <p:sp>
        <p:nvSpPr>
          <p:cNvPr id="10" name="Rounded Rectangular Callout 9"/>
          <p:cNvSpPr/>
          <p:nvPr/>
        </p:nvSpPr>
        <p:spPr>
          <a:xfrm>
            <a:off x="608124" y="2066953"/>
            <a:ext cx="2649425" cy="1019148"/>
          </a:xfrm>
          <a:prstGeom prst="wedgeRoundRectCallout">
            <a:avLst>
              <a:gd name="adj1" fmla="val -32569"/>
              <a:gd name="adj2" fmla="val 103193"/>
              <a:gd name="adj3" fmla="val 16667"/>
            </a:avLst>
          </a:prstGeom>
          <a:solidFill>
            <a:srgbClr val="BDBE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 smtClean="0">
                <a:solidFill>
                  <a:sysClr val="windowText" lastClr="000000"/>
                </a:solidFill>
              </a:rPr>
              <a:t>I have data!</a:t>
            </a:r>
          </a:p>
          <a:p>
            <a:pPr algn="ctr"/>
            <a:r>
              <a:rPr lang="en-US" b="1" i="1" dirty="0" smtClean="0">
                <a:solidFill>
                  <a:sysClr val="windowText" lastClr="000000"/>
                </a:solidFill>
              </a:rPr>
              <a:t>I have a question!</a:t>
            </a:r>
          </a:p>
          <a:p>
            <a:pPr algn="ctr"/>
            <a:r>
              <a:rPr lang="en-US" b="1" i="1" dirty="0" smtClean="0">
                <a:solidFill>
                  <a:sysClr val="windowText" lastClr="000000"/>
                </a:solidFill>
              </a:rPr>
              <a:t>Let’s use ML!</a:t>
            </a:r>
            <a:endParaRPr lang="en-US" b="1" i="1" dirty="0">
              <a:solidFill>
                <a:sysClr val="windowText" lastClr="00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157788" y="3098898"/>
            <a:ext cx="6196012" cy="267765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800" b="1" dirty="0" smtClean="0"/>
              <a:t>Sources:</a:t>
            </a:r>
            <a:r>
              <a:rPr lang="en-US" sz="2800" dirty="0" smtClean="0"/>
              <a:t> DBs, KV stores, Logs</a:t>
            </a:r>
            <a:r>
              <a:rPr lang="mr-IN" sz="2800" dirty="0" smtClean="0"/>
              <a:t>…</a:t>
            </a:r>
            <a:endParaRPr lang="en-US" sz="2800" dirty="0" smtClean="0"/>
          </a:p>
          <a:p>
            <a:pPr marL="457200" indent="-457200">
              <a:buFont typeface="Arial" charset="0"/>
              <a:buChar char="•"/>
            </a:pPr>
            <a:r>
              <a:rPr lang="en-US" sz="2800" b="1" dirty="0" smtClean="0"/>
              <a:t>Formats: </a:t>
            </a:r>
            <a:r>
              <a:rPr lang="en-US" sz="2800" dirty="0" smtClean="0"/>
              <a:t>JSON, relational, unstructured</a:t>
            </a:r>
          </a:p>
          <a:p>
            <a:pPr marL="457200" indent="-457200">
              <a:buFont typeface="Arial" charset="0"/>
              <a:buChar char="•"/>
            </a:pPr>
            <a:r>
              <a:rPr lang="mr-IN" sz="2800" dirty="0" smtClean="0"/>
              <a:t>…</a:t>
            </a:r>
            <a:r>
              <a:rPr lang="en-US" sz="2800" dirty="0" smtClean="0"/>
              <a:t>.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b="1" dirty="0" smtClean="0"/>
              <a:t>Raw </a:t>
            </a:r>
            <a:r>
              <a:rPr lang="en-US" sz="2800" dirty="0" smtClean="0"/>
              <a:t>or</a:t>
            </a:r>
            <a:r>
              <a:rPr lang="en-US" sz="2800" b="1" dirty="0" smtClean="0"/>
              <a:t> Curated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b="1" dirty="0" smtClean="0"/>
              <a:t>Invariants </a:t>
            </a:r>
            <a:r>
              <a:rPr lang="en-US" sz="2800" dirty="0" smtClean="0"/>
              <a:t>that describe data</a:t>
            </a:r>
            <a:endParaRPr lang="en-US" sz="28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6245372" y="2519102"/>
            <a:ext cx="40208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Input Data Characteristics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403270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Data-access is different in training/serving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37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2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3089142" y="2132983"/>
            <a:ext cx="5886450" cy="181588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800" b="1" dirty="0" smtClean="0"/>
              <a:t>Unit:</a:t>
            </a:r>
            <a:r>
              <a:rPr lang="en-US" sz="2800" dirty="0" smtClean="0"/>
              <a:t> aggregated data over multiple examples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b="1" dirty="0" smtClean="0"/>
              <a:t>Large size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b="1" dirty="0" smtClean="0"/>
              <a:t>High throughput: </a:t>
            </a:r>
            <a:r>
              <a:rPr lang="en-US" sz="2800" dirty="0" smtClean="0"/>
              <a:t>Train model fast</a:t>
            </a:r>
            <a:endParaRPr lang="en-US" sz="28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4669072" y="1553187"/>
            <a:ext cx="30361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smtClean="0"/>
              <a:t>Training Input Data</a:t>
            </a:r>
            <a:endParaRPr lang="en-US" sz="28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3089142" y="4864309"/>
            <a:ext cx="5886450" cy="138499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800" b="1" dirty="0" smtClean="0"/>
              <a:t>Unit:</a:t>
            </a:r>
            <a:r>
              <a:rPr lang="en-US" sz="2800" dirty="0" smtClean="0"/>
              <a:t> single or few examples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b="1" dirty="0" smtClean="0"/>
              <a:t>Small size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b="1" dirty="0" smtClean="0"/>
              <a:t>Low latency</a:t>
            </a:r>
            <a:endParaRPr lang="en-US" sz="2800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4669072" y="4284513"/>
            <a:ext cx="28893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Testing Input Data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310111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Preparing the data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38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2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838200" y="1828801"/>
            <a:ext cx="9372600" cy="4525963"/>
          </a:xfrm>
        </p:spPr>
        <p:txBody>
          <a:bodyPr>
            <a:normAutofit/>
          </a:bodyPr>
          <a:lstStyle/>
          <a:p>
            <a:r>
              <a:rPr lang="en-US" b="1" dirty="0" smtClean="0"/>
              <a:t>Feature engineering</a:t>
            </a:r>
            <a:endParaRPr lang="en-US" b="1" dirty="0" smtClean="0"/>
          </a:p>
          <a:p>
            <a:pPr lvl="1"/>
            <a:r>
              <a:rPr lang="en-US" dirty="0" smtClean="0"/>
              <a:t>What features can be derived from the data?</a:t>
            </a:r>
            <a:endParaRPr lang="en-US" u="sng" dirty="0" smtClean="0"/>
          </a:p>
          <a:p>
            <a:endParaRPr lang="en-US" dirty="0" smtClean="0"/>
          </a:p>
          <a:p>
            <a:r>
              <a:rPr lang="en-US" b="1" dirty="0" smtClean="0"/>
              <a:t>Feature generation</a:t>
            </a:r>
            <a:endParaRPr lang="en-US" b="1" dirty="0" smtClean="0"/>
          </a:p>
          <a:p>
            <a:pPr lvl="1"/>
            <a:r>
              <a:rPr lang="en-US" dirty="0" smtClean="0"/>
              <a:t>How are these features generated in training and serving?</a:t>
            </a:r>
            <a:endParaRPr lang="en-US" dirty="0" smtClean="0"/>
          </a:p>
          <a:p>
            <a:endParaRPr lang="en-US" dirty="0" smtClean="0"/>
          </a:p>
          <a:p>
            <a:r>
              <a:rPr lang="en-US" b="1" dirty="0" smtClean="0"/>
              <a:t>What are the properties of feature values?</a:t>
            </a:r>
            <a:endParaRPr lang="en-US" b="1" dirty="0" smtClean="0"/>
          </a:p>
          <a:p>
            <a:endParaRPr lang="en-US" dirty="0" smtClean="0"/>
          </a:p>
          <a:p>
            <a:r>
              <a:rPr lang="en-US" b="1" dirty="0" smtClean="0"/>
              <a:t>How to transcode these features?</a:t>
            </a:r>
            <a:endParaRPr lang="en-US" b="1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0579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Feature engineering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39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2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838200" y="1828801"/>
            <a:ext cx="9372600" cy="4525963"/>
          </a:xfrm>
        </p:spPr>
        <p:txBody>
          <a:bodyPr>
            <a:normAutofit/>
          </a:bodyPr>
          <a:lstStyle/>
          <a:p>
            <a:r>
              <a:rPr lang="en-US" b="1" dirty="0" smtClean="0"/>
              <a:t>Describe an apple</a:t>
            </a:r>
            <a:endParaRPr lang="en-US" b="1" dirty="0" smtClean="0"/>
          </a:p>
          <a:p>
            <a:endParaRPr lang="en-US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3263" y="2274793"/>
            <a:ext cx="3187700" cy="363397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2343" y="2282689"/>
            <a:ext cx="3597408" cy="359740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832342" y="3216721"/>
            <a:ext cx="5886450" cy="224676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800" dirty="0" smtClean="0"/>
              <a:t>Picture size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/>
              <a:t>RGB values</a:t>
            </a:r>
            <a:endParaRPr lang="en-US" sz="2800" dirty="0" smtClean="0"/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/>
              <a:t>Edges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/>
              <a:t>Surrounding text</a:t>
            </a:r>
          </a:p>
          <a:p>
            <a:pPr marL="457200" indent="-457200">
              <a:buFont typeface="Arial" charset="0"/>
              <a:buChar char="•"/>
            </a:pPr>
            <a:r>
              <a:rPr lang="mr-IN" sz="2800" dirty="0" smtClean="0"/>
              <a:t>…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902164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88064"/>
            <a:ext cx="10515600" cy="1897962"/>
          </a:xfrm>
        </p:spPr>
        <p:txBody>
          <a:bodyPr/>
          <a:lstStyle/>
          <a:p>
            <a:r>
              <a:rPr lang="en-US" smtClean="0"/>
              <a:t>We </a:t>
            </a:r>
            <a:r>
              <a:rPr lang="en-US" dirty="0" smtClean="0"/>
              <a:t>need to manage all this data to obtain insights</a:t>
            </a:r>
            <a:r>
              <a:rPr lang="mr-IN" dirty="0" smtClean="0"/>
              <a:t>…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4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13732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Repeat!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40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2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2008" y="805488"/>
            <a:ext cx="5947984" cy="5008132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3889006" y="5833130"/>
            <a:ext cx="3954596" cy="5232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Things are still missing!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809239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41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2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312" y="393055"/>
            <a:ext cx="7931288" cy="632842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058025" y="6352143"/>
            <a:ext cx="4023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Source: [talk by </a:t>
            </a:r>
            <a:r>
              <a:rPr lang="en-US" dirty="0" err="1" smtClean="0"/>
              <a:t>Shivaram</a:t>
            </a:r>
            <a:r>
              <a:rPr lang="en-US" dirty="0" smtClean="0"/>
              <a:t> </a:t>
            </a:r>
            <a:r>
              <a:rPr lang="en-US" dirty="0" err="1" smtClean="0"/>
              <a:t>Venkatamaran</a:t>
            </a:r>
            <a:r>
              <a:rPr lang="en-US" dirty="0" smtClean="0"/>
              <a:t>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495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Everything here is fixed. Are we ready?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42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2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530780"/>
            <a:ext cx="5947984" cy="500813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663098" y="2483517"/>
            <a:ext cx="3954596" cy="2677656"/>
          </a:xfrm>
          <a:prstGeom prst="rect">
            <a:avLst/>
          </a:prstGeom>
          <a:solidFill>
            <a:schemeClr val="accent2"/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800" dirty="0" smtClean="0"/>
              <a:t>What about errors during </a:t>
            </a:r>
            <a:r>
              <a:rPr lang="en-US" sz="2800" dirty="0" smtClean="0"/>
              <a:t>feature generation?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/>
              <a:t>What about errors in new training examples?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005225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failures are real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43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2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11" name="Rectangle 3"/>
          <p:cNvSpPr txBox="1">
            <a:spLocks noChangeArrowheads="1"/>
          </p:cNvSpPr>
          <p:nvPr/>
        </p:nvSpPr>
        <p:spPr>
          <a:xfrm>
            <a:off x="838200" y="1825625"/>
            <a:ext cx="1112012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Refactor backend that generates a feature</a:t>
            </a:r>
          </a:p>
          <a:p>
            <a:pPr lvl="1"/>
            <a:r>
              <a:rPr lang="en-US" dirty="0" smtClean="0"/>
              <a:t>Imagine categorical features and now a new out of domain value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Hardware/sensor failures</a:t>
            </a:r>
          </a:p>
          <a:p>
            <a:pPr lvl="1"/>
            <a:r>
              <a:rPr lang="en-US" dirty="0" smtClean="0"/>
              <a:t>The room temperature is 150F</a:t>
            </a:r>
          </a:p>
          <a:p>
            <a:pPr lvl="1"/>
            <a:r>
              <a:rPr lang="en-US" dirty="0" smtClean="0"/>
              <a:t>Even worse:</a:t>
            </a:r>
          </a:p>
          <a:p>
            <a:endParaRPr lang="en-US" dirty="0" smtClean="0"/>
          </a:p>
        </p:txBody>
      </p:sp>
      <p:grpSp>
        <p:nvGrpSpPr>
          <p:cNvPr id="4" name="Group 3"/>
          <p:cNvGrpSpPr/>
          <p:nvPr/>
        </p:nvGrpSpPr>
        <p:grpSpPr>
          <a:xfrm>
            <a:off x="1781175" y="752475"/>
            <a:ext cx="8405813" cy="5603875"/>
            <a:chOff x="1781175" y="752475"/>
            <a:chExt cx="8405813" cy="5603875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81175" y="752475"/>
              <a:ext cx="8405813" cy="5603875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5169771" y="5574696"/>
              <a:ext cx="1338027" cy="523220"/>
            </a:xfrm>
            <a:prstGeom prst="rect">
              <a:avLst/>
            </a:prstGeom>
            <a:solidFill>
              <a:schemeClr val="accent2"/>
            </a:solidFill>
            <a:effectLst>
              <a:outerShdw blurRad="50800" dist="127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/>
                <a:t>Lanes?</a:t>
              </a:r>
              <a:endParaRPr lang="en-US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550631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failures are real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44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2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11" name="Rectangle 3"/>
          <p:cNvSpPr txBox="1">
            <a:spLocks noChangeArrowheads="1"/>
          </p:cNvSpPr>
          <p:nvPr/>
        </p:nvSpPr>
        <p:spPr>
          <a:xfrm>
            <a:off x="838200" y="1825625"/>
            <a:ext cx="1112012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Refactor backend that generates a feature</a:t>
            </a:r>
          </a:p>
          <a:p>
            <a:pPr lvl="1"/>
            <a:r>
              <a:rPr lang="en-US" dirty="0" smtClean="0"/>
              <a:t>Imagine categorical features and now a new out of domain value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Hardware/sensor failures</a:t>
            </a:r>
          </a:p>
          <a:p>
            <a:pPr lvl="1"/>
            <a:r>
              <a:rPr lang="en-US" dirty="0" smtClean="0"/>
              <a:t>The room temperature is 150F</a:t>
            </a:r>
          </a:p>
          <a:p>
            <a:pPr lvl="1"/>
            <a:r>
              <a:rPr lang="en-US" dirty="0" smtClean="0"/>
              <a:t>Even worse: sometimes we cannot do anything but sometimes we can</a:t>
            </a:r>
          </a:p>
          <a:p>
            <a:pPr lvl="1"/>
            <a:endParaRPr lang="en-US" dirty="0"/>
          </a:p>
          <a:p>
            <a:r>
              <a:rPr lang="en-US" dirty="0" smtClean="0"/>
              <a:t>What if we collect the new data to retrain the model?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41542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validation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45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2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11" name="Rectangle 3"/>
          <p:cNvSpPr txBox="1">
            <a:spLocks noChangeArrowheads="1"/>
          </p:cNvSpPr>
          <p:nvPr/>
        </p:nvSpPr>
        <p:spPr>
          <a:xfrm>
            <a:off x="838200" y="1405296"/>
            <a:ext cx="1112012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Monitoring</a:t>
            </a:r>
          </a:p>
          <a:p>
            <a:pPr lvl="1"/>
            <a:r>
              <a:rPr lang="en-US" dirty="0" smtClean="0"/>
              <a:t>Ex.: outlier values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Alerts and error detection</a:t>
            </a:r>
          </a:p>
          <a:p>
            <a:pPr lvl="1"/>
            <a:r>
              <a:rPr lang="en-US" dirty="0" smtClean="0"/>
              <a:t>How to formulate alerts so that are understandable and actionable?</a:t>
            </a:r>
          </a:p>
          <a:p>
            <a:pPr lvl="1"/>
            <a:r>
              <a:rPr lang="en-US" dirty="0" smtClean="0"/>
              <a:t>Sensitivity for alerts?</a:t>
            </a:r>
          </a:p>
          <a:p>
            <a:endParaRPr lang="en-US" dirty="0" smtClean="0"/>
          </a:p>
          <a:p>
            <a:r>
              <a:rPr lang="en-US" dirty="0" smtClean="0"/>
              <a:t>Validation is itself a data management challenge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871168"/>
            <a:ext cx="12192000" cy="138199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033305" y="6248399"/>
            <a:ext cx="2125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Source: [</a:t>
            </a:r>
            <a:r>
              <a:rPr lang="en-US" dirty="0" err="1" smtClean="0"/>
              <a:t>MacroBase</a:t>
            </a:r>
            <a:r>
              <a:rPr lang="en-US" dirty="0" smtClean="0"/>
              <a:t>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0537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Cleaning or Fixing your data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46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2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11" name="Rectangle 3"/>
          <p:cNvSpPr txBox="1">
            <a:spLocks noChangeArrowheads="1"/>
          </p:cNvSpPr>
          <p:nvPr/>
        </p:nvSpPr>
        <p:spPr>
          <a:xfrm>
            <a:off x="838200" y="4654550"/>
            <a:ext cx="11120120" cy="15748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 smtClean="0"/>
              <a:t>Will fixing improve the downstream performance?</a:t>
            </a:r>
          </a:p>
          <a:p>
            <a:pPr lvl="1"/>
            <a:r>
              <a:rPr lang="en-US" dirty="0" smtClean="0"/>
              <a:t>Which part of the data is problematic</a:t>
            </a:r>
          </a:p>
          <a:p>
            <a:pPr lvl="1"/>
            <a:r>
              <a:rPr lang="en-US" dirty="0" smtClean="0"/>
              <a:t>What is the right repair?</a:t>
            </a:r>
          </a:p>
          <a:p>
            <a:pPr lvl="1"/>
            <a:r>
              <a:rPr lang="en-US" dirty="0" smtClean="0"/>
              <a:t>How to backfill the data with the fix?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3287" y="1430689"/>
            <a:ext cx="7669945" cy="3096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160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ML in Production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47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2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8100" y="1690688"/>
            <a:ext cx="9575800" cy="41148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170473" y="6171684"/>
            <a:ext cx="3851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Source: [</a:t>
            </a:r>
            <a:r>
              <a:rPr lang="en-US" dirty="0" err="1" smtClean="0"/>
              <a:t>Polyzotis</a:t>
            </a:r>
            <a:r>
              <a:rPr lang="en-US" dirty="0" smtClean="0"/>
              <a:t> et al., SIGMOD 2017]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4101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88063"/>
            <a:ext cx="10515600" cy="91212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Why new </a:t>
            </a:r>
            <a:r>
              <a:rPr lang="en-US" smtClean="0"/>
              <a:t>data management?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5</a:t>
            </a:fld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838200" y="1745979"/>
            <a:ext cx="10515600" cy="9128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 smtClean="0"/>
              <a:t>RDBMS are already successful!</a:t>
            </a:r>
            <a:endParaRPr lang="en-US" sz="4400" dirty="0"/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2581" y="2738304"/>
            <a:ext cx="8986838" cy="390365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1044125"/>
            <a:ext cx="8620760" cy="5411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67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6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2008" y="1613582"/>
            <a:ext cx="5947984" cy="5008132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838200" y="588063"/>
            <a:ext cx="10515600" cy="91212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 typical ML workload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858996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7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64640"/>
            <a:ext cx="6221935" cy="270265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7320" y="827498"/>
            <a:ext cx="5437169" cy="457803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49689" y="5831026"/>
            <a:ext cx="8892622" cy="70788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latin typeface="+mj-lt"/>
              </a:rPr>
              <a:t>ML closer to OLAP but also very different!</a:t>
            </a:r>
            <a:endParaRPr lang="en-US" sz="4000" dirty="0">
              <a:latin typeface="+mj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714934" y="2531245"/>
            <a:ext cx="76213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/>
              <a:t>VS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802091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88064"/>
            <a:ext cx="10515600" cy="1897962"/>
          </a:xfrm>
        </p:spPr>
        <p:txBody>
          <a:bodyPr/>
          <a:lstStyle/>
          <a:p>
            <a:r>
              <a:rPr lang="en-US" dirty="0" smtClean="0"/>
              <a:t>We need to manage all this data to obtain insights</a:t>
            </a:r>
            <a:r>
              <a:rPr lang="mr-IN" dirty="0" smtClean="0"/>
              <a:t>…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8</a:t>
            </a:fld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838200" y="3503613"/>
            <a:ext cx="9403080" cy="28527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This </a:t>
            </a:r>
            <a:r>
              <a:rPr lang="en-US" dirty="0" smtClean="0"/>
              <a:t>class </a:t>
            </a:r>
            <a:r>
              <a:rPr lang="en-US" dirty="0" smtClean="0"/>
              <a:t>focuses</a:t>
            </a:r>
            <a:r>
              <a:rPr lang="en-US" b="1" dirty="0" smtClean="0"/>
              <a:t> on data management challenges </a:t>
            </a:r>
            <a:r>
              <a:rPr lang="en-US" dirty="0" smtClean="0"/>
              <a:t>in </a:t>
            </a:r>
            <a:r>
              <a:rPr lang="en-US" dirty="0" smtClean="0"/>
              <a:t>ML pipelines.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41959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Today’s Lecture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endParaRPr lang="en-US" dirty="0" smtClean="0">
              <a:latin typeface="+mj-lt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+mj-lt"/>
              </a:rPr>
              <a:t>Introduction, admin &amp; setup</a:t>
            </a:r>
            <a:endParaRPr lang="en-US" dirty="0">
              <a:latin typeface="+mj-lt"/>
            </a:endParaRPr>
          </a:p>
          <a:p>
            <a:pPr lvl="1"/>
            <a:endParaRPr lang="en-US" dirty="0">
              <a:latin typeface="+mj-lt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+mj-lt"/>
              </a:rPr>
              <a:t>Data management challenges in ML pipelines</a:t>
            </a:r>
            <a:endParaRPr lang="en-US" dirty="0" smtClean="0">
              <a:latin typeface="+mj-lt"/>
            </a:endParaRPr>
          </a:p>
          <a:p>
            <a:pPr marL="514350" indent="-514350">
              <a:buFont typeface="+mj-lt"/>
              <a:buAutoNum type="arabicPeriod"/>
            </a:pPr>
            <a:endParaRPr lang="en-US" dirty="0" smtClean="0">
              <a:latin typeface="+mj-lt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b="1" dirty="0" smtClean="0">
                <a:latin typeface="+mj-lt"/>
              </a:rPr>
              <a:t>Next lecture:</a:t>
            </a:r>
            <a:r>
              <a:rPr lang="en-US" dirty="0" smtClean="0">
                <a:latin typeface="+mj-lt"/>
              </a:rPr>
              <a:t> overview of DB-inspired ML systems</a:t>
            </a:r>
            <a:endParaRPr lang="en-US" dirty="0">
              <a:latin typeface="+mj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3809</TotalTime>
  <Words>1554</Words>
  <Application>Microsoft Macintosh PowerPoint</Application>
  <PresentationFormat>Widescreen</PresentationFormat>
  <Paragraphs>392</Paragraphs>
  <Slides>47</Slides>
  <Notes>35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3" baseType="lpstr">
      <vt:lpstr>Calibri</vt:lpstr>
      <vt:lpstr>Calibri Light</vt:lpstr>
      <vt:lpstr>Mangal</vt:lpstr>
      <vt:lpstr>Wingdings</vt:lpstr>
      <vt:lpstr>Arial</vt:lpstr>
      <vt:lpstr>Office Theme</vt:lpstr>
      <vt:lpstr>CS839:  Data Management for  Machine Learning Applications</vt:lpstr>
      <vt:lpstr>PowerPoint Presentation</vt:lpstr>
      <vt:lpstr>PowerPoint Presentation</vt:lpstr>
      <vt:lpstr>We need to manage all this data to obtain insights…</vt:lpstr>
      <vt:lpstr>Why new data management?</vt:lpstr>
      <vt:lpstr>A typical ML workload</vt:lpstr>
      <vt:lpstr>PowerPoint Presentation</vt:lpstr>
      <vt:lpstr>We need to manage all this data to obtain insights…</vt:lpstr>
      <vt:lpstr>Today’s Lecture</vt:lpstr>
      <vt:lpstr>1. Introduction, admin &amp; setup</vt:lpstr>
      <vt:lpstr>What you will learn about in this section</vt:lpstr>
      <vt:lpstr>Why data management and ML?</vt:lpstr>
      <vt:lpstr>Why data management and ML?</vt:lpstr>
      <vt:lpstr>Why data management and ML?</vt:lpstr>
      <vt:lpstr>What this course is (and is not)</vt:lpstr>
      <vt:lpstr>Who am I…</vt:lpstr>
      <vt:lpstr>Communication</vt:lpstr>
      <vt:lpstr>Course Website:   https://thodrek.github.io/cs839-spring19/</vt:lpstr>
      <vt:lpstr>Course Google Drive:   https://drive.google.com/drive/folders/1soJMN9FuuLOcC9diYtdSvfZZ9aZA4qBz?usp=sharing </vt:lpstr>
      <vt:lpstr>Lectures and Readings</vt:lpstr>
      <vt:lpstr>Lectures and Readings</vt:lpstr>
      <vt:lpstr>Questions, Comments, Responses</vt:lpstr>
      <vt:lpstr>Responsibilities</vt:lpstr>
      <vt:lpstr>Graded Elements</vt:lpstr>
      <vt:lpstr>Research Project</vt:lpstr>
      <vt:lpstr>What is expected from you </vt:lpstr>
      <vt:lpstr>Lectures: 1st part – Data exploration</vt:lpstr>
      <vt:lpstr>Lectures: 2nd part – Data preparation</vt:lpstr>
      <vt:lpstr>Lectures: 3rd part – RDBMS and ML Integration</vt:lpstr>
      <vt:lpstr>2. Data management challenges in ML pipelines</vt:lpstr>
      <vt:lpstr>What is Machine Learning?</vt:lpstr>
      <vt:lpstr>Behind the scenes:</vt:lpstr>
      <vt:lpstr>Behind the scenes:</vt:lpstr>
      <vt:lpstr>Behind the scenes (simpler):</vt:lpstr>
      <vt:lpstr>Where does data management show up?</vt:lpstr>
      <vt:lpstr>Starting point: Data and a question</vt:lpstr>
      <vt:lpstr>Data-access is different in training/serving</vt:lpstr>
      <vt:lpstr>Preparing the data</vt:lpstr>
      <vt:lpstr>Example: Feature engineering</vt:lpstr>
      <vt:lpstr>Repeat!</vt:lpstr>
      <vt:lpstr>PowerPoint Presentation</vt:lpstr>
      <vt:lpstr>Everything here is fixed. Are we ready?</vt:lpstr>
      <vt:lpstr>Data failures are real</vt:lpstr>
      <vt:lpstr>Data failures are real</vt:lpstr>
      <vt:lpstr>Data validation</vt:lpstr>
      <vt:lpstr>Data Cleaning or Fixing your data</vt:lpstr>
      <vt:lpstr>ML in Production</vt:lpstr>
    </vt:vector>
  </TitlesOfParts>
  <Company/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145 Style Guide</dc:title>
  <dc:creator>Alex Ratner</dc:creator>
  <cp:lastModifiedBy>Theodoros Rekatsinas</cp:lastModifiedBy>
  <cp:revision>249</cp:revision>
  <cp:lastPrinted>2017-09-05T19:00:45Z</cp:lastPrinted>
  <dcterms:created xsi:type="dcterms:W3CDTF">2015-09-11T05:09:33Z</dcterms:created>
  <dcterms:modified xsi:type="dcterms:W3CDTF">2018-01-23T05:24:52Z</dcterms:modified>
</cp:coreProperties>
</file>